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9"/>
  </p:notesMasterIdLst>
  <p:sldIdLst>
    <p:sldId id="298" r:id="rId2"/>
    <p:sldId id="300" r:id="rId3"/>
    <p:sldId id="303" r:id="rId4"/>
    <p:sldId id="297" r:id="rId5"/>
    <p:sldId id="305" r:id="rId6"/>
    <p:sldId id="295" r:id="rId7"/>
    <p:sldId id="306" r:id="rId8"/>
  </p:sldIdLst>
  <p:sldSz cx="6858000" cy="9906000" type="A4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571" autoAdjust="0"/>
  </p:normalViewPr>
  <p:slideViewPr>
    <p:cSldViewPr snapToGrid="0">
      <p:cViewPr varScale="1">
        <p:scale>
          <a:sx n="54" d="100"/>
          <a:sy n="54" d="100"/>
        </p:scale>
        <p:origin x="2904" y="91"/>
      </p:cViewPr>
      <p:guideLst>
        <p:guide orient="horz" pos="3120"/>
        <p:guide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0515"/>
    </p:cViewPr>
  </p:sorterViewPr>
  <p:notesViewPr>
    <p:cSldViewPr snapToGrid="0">
      <p:cViewPr varScale="1">
        <p:scale>
          <a:sx n="49" d="100"/>
          <a:sy n="49" d="100"/>
        </p:scale>
        <p:origin x="156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" y="0"/>
            <a:ext cx="6648450" cy="9601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vi-VN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3BC588FD-B67D-47C3-ADD1-FF363D351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0869" y="4620374"/>
            <a:ext cx="5853468" cy="3780305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747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5238" y="1200150"/>
            <a:ext cx="224472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2" y="4620578"/>
            <a:ext cx="5852160" cy="37804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6"/>
          </a:xfrm>
          <a:prstGeom prst="rect">
            <a:avLst/>
          </a:prstGeom>
        </p:spPr>
        <p:txBody>
          <a:bodyPr lIns="91449" tIns="45725" rIns="91449" bIns="45725"/>
          <a:lstStyle/>
          <a:p>
            <a:fld id="{CCB6DBC6-E51C-4F11-A4DE-C97A2DE64DD8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711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5238" y="1200150"/>
            <a:ext cx="224472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2" y="4620578"/>
            <a:ext cx="5852160" cy="37804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6"/>
          </a:xfrm>
          <a:prstGeom prst="rect">
            <a:avLst/>
          </a:prstGeom>
        </p:spPr>
        <p:txBody>
          <a:bodyPr lIns="91449" tIns="45725" rIns="91449" bIns="45725"/>
          <a:lstStyle/>
          <a:p>
            <a:fld id="{CCB6DBC6-E51C-4F11-A4DE-C97A2DE64DD8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443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75D7C3-9AC2-444A-948A-7362F6E5C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CBE9B54-F529-4A93-8C75-39207F403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F3E28F-4522-4AB9-806C-4A19B3FD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E74-D0E7-4222-8ED9-B72890C82844}" type="datetime1">
              <a:rPr lang="en-US" smtClean="0"/>
              <a:t>8/16/2025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5853BF-EE79-4737-B8DA-0095BDF9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6A5A205-E756-4381-89B5-EDDC1F67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774-004D-4F1A-B0F9-4D92D0D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104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A46A44-CC2C-4C41-A855-5FCF1046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9FE759F-A849-4764-89DE-47A34FD1B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1AC778C-F617-42B5-9F2B-9FC284E41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E74-D0E7-4222-8ED9-B72890C82844}" type="datetime1">
              <a:rPr lang="en-US" smtClean="0"/>
              <a:t>8/16/2025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ACE6A4-A964-4E17-8092-7833833E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7D71FFF-6E9F-4B4F-8125-025FCA33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774-004D-4F1A-B0F9-4D92D0D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80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C15CE2F-23AB-4C65-AF79-B66CA66EA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82B95AC-9C96-4662-91A7-63DFA2151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E5FEFB-C68B-406A-A522-226B78FB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E74-D0E7-4222-8ED9-B72890C82844}" type="datetime1">
              <a:rPr lang="en-US" smtClean="0"/>
              <a:t>8/16/2025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8FD59E0-3BE0-479D-A5D7-2F11656A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164A143-A344-4156-B32B-32C1DF5D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774-004D-4F1A-B0F9-4D92D0D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6813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24CC52-B427-461C-96F5-9AD91753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91C35D4-1132-44A7-9AB6-9CDF9C292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10E53E-E040-4EF5-9B26-D8BB5C8F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E74-D0E7-4222-8ED9-B72890C82844}" type="datetime1">
              <a:rPr lang="en-US" smtClean="0"/>
              <a:t>8/16/2025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485A11F-A724-4BC3-A296-39C585BE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8E86A15-6B25-40B9-AD49-4DB972BB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774-004D-4F1A-B0F9-4D92D0D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548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E8F0466-4863-4B45-A10C-3B457F31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6F6790-98BA-4B69-9905-B009D31B1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7B5A4D-22A0-460B-A28B-DA36676CB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E74-D0E7-4222-8ED9-B72890C82844}" type="datetime1">
              <a:rPr lang="en-US" smtClean="0"/>
              <a:t>8/16/2025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65C075B-04A1-4ED5-A4FA-64C08254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3B7D2BE-93D4-46F0-84CC-75BEB87A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774-004D-4F1A-B0F9-4D92D0D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377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A57433-17DD-48CF-B76E-B8793D1E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6FEA8FD-ACE3-494D-8EEC-E6CA1B6E8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AB34B2-1AB2-4B5E-A6FB-E5674E6E0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93C0F77-A2EE-4CD6-AF03-9D44FF7D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E74-D0E7-4222-8ED9-B72890C82844}" type="datetime1">
              <a:rPr lang="en-US" smtClean="0"/>
              <a:t>8/16/2025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33E3D0-8199-47FA-9A2A-E8E20CC6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E49A87F-243A-4607-B65E-0EF88861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774-004D-4F1A-B0F9-4D92D0D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548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06FEDC-01DD-4020-95C1-1DC3683C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5A290C9-8BC5-4BAC-827B-4A7FA4C9E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0078644-8478-46B9-8964-04122B548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4F33343-D6A4-4224-B8BA-29FA3221E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7D672BF-5E85-4ACA-A968-848A1937A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C36CC57-B0DB-419B-A684-E7751884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E74-D0E7-4222-8ED9-B72890C82844}" type="datetime1">
              <a:rPr lang="en-US" smtClean="0"/>
              <a:t>8/16/2025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F6C9ACF-65F5-4F33-AA69-B55A7B36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D03553C-635C-4C35-A4D6-561929F9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774-004D-4F1A-B0F9-4D92D0D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3332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874396B-897F-411B-A287-4F97E859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6A647BC-0037-4688-B59F-6813047F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E74-D0E7-4222-8ED9-B72890C82844}" type="datetime1">
              <a:rPr lang="en-US" smtClean="0"/>
              <a:t>8/16/2025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F2D03A7-FE4C-42E2-B088-0F7A924A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C4B2873-E8E2-45B4-A0A9-F47C7A8F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774-004D-4F1A-B0F9-4D92D0D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799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55CC790-651D-49F6-B5A5-72CB8A0D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E74-D0E7-4222-8ED9-B72890C82844}" type="datetime1">
              <a:rPr lang="en-US" smtClean="0"/>
              <a:t>8/16/2025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EC7F020-FA74-4DAC-B5A5-BE1F6072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C33B06E-81B1-47AC-807F-906CA4AC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774-004D-4F1A-B0F9-4D92D0D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8640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BA3210-3383-4EDF-887F-D2BD3B2D0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2A12D8-13C0-49C6-843F-AC9D0967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9C57E24-0F04-422F-9BD5-FDFD154BB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319A05-8A9F-4CA7-BA3C-0EE6E5D0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E74-D0E7-4222-8ED9-B72890C82844}" type="datetime1">
              <a:rPr lang="en-US" smtClean="0"/>
              <a:t>8/16/2025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0A6F840-2C1E-48FF-9B84-89DB56C8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48060E-3589-43A2-B0BC-7549E4EF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774-004D-4F1A-B0F9-4D92D0D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225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457789-D5A5-4D0F-83BE-4BB66AD6F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5188C87-A1EC-4B24-A503-0A018F296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38318A2-49A9-4F63-91E1-E145ACC8A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B56595B-D485-4DEB-81D6-67BDF89B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E74-D0E7-4222-8ED9-B72890C82844}" type="datetime1">
              <a:rPr lang="en-US" smtClean="0"/>
              <a:t>8/16/2025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9C6276-CEE4-4CD7-BD9A-1A83ABEFE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957BA5-5FA8-4892-8E8F-EB3EFCC2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774-004D-4F1A-B0F9-4D92D0D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094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D3C7C00-DFAF-472D-9CBE-DEF2B75A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7D0F411-280E-46A0-9A95-7DF8B1E6E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CAFD83-6604-4B7F-8DDE-50B7639AC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11E74-D0E7-4222-8ED9-B72890C82844}" type="datetime1">
              <a:rPr lang="en-US" smtClean="0"/>
              <a:t>8/16/2025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D989D48-3D1C-497F-8498-D50252BAD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39B0B1-503B-44DA-A3C0-341E4DE5B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61774-004D-4F1A-B0F9-4D92D0D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4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olaco.ne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B0FC6147-E6E7-5C6D-6912-9432E3BB9B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10" y="3674529"/>
            <a:ext cx="4080380" cy="40803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41ADDD-58BA-4C94-9143-C1D3C854FF2D}"/>
              </a:ext>
            </a:extLst>
          </p:cNvPr>
          <p:cNvSpPr/>
          <p:nvPr/>
        </p:nvSpPr>
        <p:spPr>
          <a:xfrm>
            <a:off x="548309" y="3167726"/>
            <a:ext cx="5866328" cy="2594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Arial Black" panose="020B0A04020102020204" pitchFamily="34" charset="0"/>
              </a:rPr>
              <a:t>EXPANSION </a:t>
            </a:r>
            <a:br>
              <a:rPr lang="en-US" sz="66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6600" b="1" dirty="0">
                <a:solidFill>
                  <a:schemeClr val="tx1"/>
                </a:solidFill>
                <a:latin typeface="Arial Black" panose="020B0A04020102020204" pitchFamily="34" charset="0"/>
              </a:rPr>
              <a:t>VESSELS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F3D64D-851C-46F6-B575-9E7878FA178C}"/>
              </a:ext>
            </a:extLst>
          </p:cNvPr>
          <p:cNvSpPr/>
          <p:nvPr/>
        </p:nvSpPr>
        <p:spPr>
          <a:xfrm>
            <a:off x="788286" y="4007759"/>
            <a:ext cx="5562600" cy="1204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F2284E-EDD8-4866-B650-422C36A88A84}"/>
              </a:ext>
            </a:extLst>
          </p:cNvPr>
          <p:cNvSpPr/>
          <p:nvPr/>
        </p:nvSpPr>
        <p:spPr>
          <a:xfrm>
            <a:off x="607945" y="6492822"/>
            <a:ext cx="5806691" cy="2795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620AC9-8779-422F-919D-9E35D9B63F1A}"/>
              </a:ext>
            </a:extLst>
          </p:cNvPr>
          <p:cNvCxnSpPr>
            <a:cxnSpLocks/>
          </p:cNvCxnSpPr>
          <p:nvPr/>
        </p:nvCxnSpPr>
        <p:spPr>
          <a:xfrm>
            <a:off x="647701" y="3140765"/>
            <a:ext cx="55626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D521B70-1B07-465F-956F-6B84FD915952}"/>
              </a:ext>
            </a:extLst>
          </p:cNvPr>
          <p:cNvSpPr/>
          <p:nvPr/>
        </p:nvSpPr>
        <p:spPr>
          <a:xfrm>
            <a:off x="548308" y="1403913"/>
            <a:ext cx="5866328" cy="2594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  <a:latin typeface="Arial Black" panose="020B0A04020102020204" pitchFamily="34" charset="0"/>
              </a:rPr>
              <a:t>PRODUCT CATALOGUE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3472281-EEBB-4F61-9CDA-E1588BD95700}"/>
              </a:ext>
            </a:extLst>
          </p:cNvPr>
          <p:cNvCxnSpPr>
            <a:cxnSpLocks/>
          </p:cNvCxnSpPr>
          <p:nvPr/>
        </p:nvCxnSpPr>
        <p:spPr>
          <a:xfrm>
            <a:off x="647701" y="5817084"/>
            <a:ext cx="5715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3D8FC07-297D-C613-725B-7C899F672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6953382"/>
            <a:ext cx="1247876" cy="2136065"/>
          </a:xfrm>
          <a:prstGeom prst="rect">
            <a:avLst/>
          </a:prstGeom>
        </p:spPr>
      </p:pic>
      <p:pic>
        <p:nvPicPr>
          <p:cNvPr id="12" name="Hình ảnh 11" descr="Ảnh có chứa văn bản, màu đỏ, chỗ ngồi, thùng&#10;&#10;Mô tả được tạo tự động">
            <a:extLst>
              <a:ext uri="{FF2B5EF4-FFF2-40B4-BE49-F238E27FC236}">
                <a16:creationId xmlns:a16="http://schemas.microsoft.com/office/drawing/2014/main" id="{BF504EE6-39F5-55F9-FD73-9B3FEB8DA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4874" y="6285043"/>
            <a:ext cx="1294523" cy="2795772"/>
          </a:xfrm>
          <a:prstGeom prst="rect">
            <a:avLst/>
          </a:prstGeom>
        </p:spPr>
      </p:pic>
      <p:pic>
        <p:nvPicPr>
          <p:cNvPr id="5" name="Picture 4" descr="A logo with text and colorful circles&#10;&#10;AI-generated content may be incorrect.">
            <a:extLst>
              <a:ext uri="{FF2B5EF4-FFF2-40B4-BE49-F238E27FC236}">
                <a16:creationId xmlns:a16="http://schemas.microsoft.com/office/drawing/2014/main" id="{07CD3217-ABE8-249A-10F7-44BAA925F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68" y="302702"/>
            <a:ext cx="1407319" cy="1633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6C956-BB97-04D4-40F2-EC7BD439FD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9485088"/>
            <a:ext cx="382905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B5AF70-A3D7-F737-37F9-A094E21FC6B0}"/>
              </a:ext>
            </a:extLst>
          </p:cNvPr>
          <p:cNvSpPr/>
          <p:nvPr/>
        </p:nvSpPr>
        <p:spPr>
          <a:xfrm>
            <a:off x="-1" y="0"/>
            <a:ext cx="6858000" cy="7660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B2331335-84ED-6CEB-327E-0097EEDD63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8" y="42013"/>
            <a:ext cx="681323" cy="68132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B29D857-5429-4FFD-9CDD-B5FF1745FBCE}"/>
              </a:ext>
            </a:extLst>
          </p:cNvPr>
          <p:cNvGrpSpPr/>
          <p:nvPr/>
        </p:nvGrpSpPr>
        <p:grpSpPr>
          <a:xfrm>
            <a:off x="43092" y="1429957"/>
            <a:ext cx="6870268" cy="7847014"/>
            <a:chOff x="86266" y="1668563"/>
            <a:chExt cx="6870268" cy="784701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AB18083-94A2-4176-A867-559FB0EF0979}"/>
                </a:ext>
              </a:extLst>
            </p:cNvPr>
            <p:cNvGrpSpPr/>
            <p:nvPr/>
          </p:nvGrpSpPr>
          <p:grpSpPr>
            <a:xfrm>
              <a:off x="86266" y="3721027"/>
              <a:ext cx="6506434" cy="816817"/>
              <a:chOff x="133890" y="2732439"/>
              <a:chExt cx="6506434" cy="81681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E2397-D49D-4C11-BA07-7DD63523F12A}"/>
                  </a:ext>
                </a:extLst>
              </p:cNvPr>
              <p:cNvSpPr/>
              <p:nvPr/>
            </p:nvSpPr>
            <p:spPr>
              <a:xfrm>
                <a:off x="133890" y="2732439"/>
                <a:ext cx="6506434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4084F6-8DDE-4DBA-8848-4ACC2D65B789}"/>
                  </a:ext>
                </a:extLst>
              </p:cNvPr>
              <p:cNvSpPr/>
              <p:nvPr/>
            </p:nvSpPr>
            <p:spPr>
              <a:xfrm>
                <a:off x="146590" y="3193902"/>
                <a:ext cx="6465664" cy="355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endParaRPr lang="en-US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E667CE1-D2DA-4EBC-A4A1-F822D878F540}"/>
                </a:ext>
              </a:extLst>
            </p:cNvPr>
            <p:cNvGrpSpPr/>
            <p:nvPr/>
          </p:nvGrpSpPr>
          <p:grpSpPr>
            <a:xfrm>
              <a:off x="132147" y="6730714"/>
              <a:ext cx="6824387" cy="2784864"/>
              <a:chOff x="113858" y="4509259"/>
              <a:chExt cx="6824387" cy="278486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72D3DB2-3DFE-4DF9-8CE7-3AC8538E5FA0}"/>
                  </a:ext>
                </a:extLst>
              </p:cNvPr>
              <p:cNvSpPr/>
              <p:nvPr/>
            </p:nvSpPr>
            <p:spPr>
              <a:xfrm>
                <a:off x="113858" y="4509259"/>
                <a:ext cx="3315140" cy="261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vi-VN" sz="1101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D84B23B-BE41-415D-9C87-09216C252996}"/>
                  </a:ext>
                </a:extLst>
              </p:cNvPr>
              <p:cNvGrpSpPr/>
              <p:nvPr/>
            </p:nvGrpSpPr>
            <p:grpSpPr>
              <a:xfrm>
                <a:off x="3546204" y="4658574"/>
                <a:ext cx="3392041" cy="2635549"/>
                <a:chOff x="3546489" y="4695150"/>
                <a:chExt cx="3429000" cy="2635549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923643F6-7089-4166-A179-544EE50D6B64}"/>
                    </a:ext>
                  </a:extLst>
                </p:cNvPr>
                <p:cNvGrpSpPr/>
                <p:nvPr/>
              </p:nvGrpSpPr>
              <p:grpSpPr>
                <a:xfrm>
                  <a:off x="3546489" y="4695150"/>
                  <a:ext cx="3429000" cy="657026"/>
                  <a:chOff x="3546489" y="4695150"/>
                  <a:chExt cx="3429000" cy="657026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5351096F-25DE-4A5D-83C5-61F64CFED00D}"/>
                      </a:ext>
                    </a:extLst>
                  </p:cNvPr>
                  <p:cNvSpPr/>
                  <p:nvPr/>
                </p:nvSpPr>
                <p:spPr>
                  <a:xfrm>
                    <a:off x="3546489" y="4695150"/>
                    <a:ext cx="3429000" cy="261738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/>
                  <a:p>
                    <a:endParaRPr lang="vi-VN" sz="1101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C39097A7-77D2-4211-AA44-28FB3A430AAD}"/>
                      </a:ext>
                    </a:extLst>
                  </p:cNvPr>
                  <p:cNvSpPr/>
                  <p:nvPr/>
                </p:nvSpPr>
                <p:spPr>
                  <a:xfrm>
                    <a:off x="3551808" y="5090438"/>
                    <a:ext cx="3162505" cy="26173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endParaRPr lang="vi-VN" sz="1101"/>
                  </a:p>
                </p:txBody>
              </p:sp>
            </p:grp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319C3D1-A2AF-438E-908D-16B7265318B3}"/>
                    </a:ext>
                  </a:extLst>
                </p:cNvPr>
                <p:cNvSpPr/>
                <p:nvPr/>
              </p:nvSpPr>
              <p:spPr>
                <a:xfrm>
                  <a:off x="3561029" y="7068961"/>
                  <a:ext cx="3188771" cy="2617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endParaRPr lang="vi-VN" sz="1101"/>
                </a:p>
              </p:txBody>
            </p:sp>
          </p:grp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BC7F72E-34C6-486B-B75A-EC163EAC8EB3}"/>
                </a:ext>
              </a:extLst>
            </p:cNvPr>
            <p:cNvSpPr/>
            <p:nvPr/>
          </p:nvSpPr>
          <p:spPr>
            <a:xfrm>
              <a:off x="86266" y="1668563"/>
              <a:ext cx="6600771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vi-VN" sz="1300" dirty="0" err="1">
                  <a:latin typeface="Arial" panose="020B0604020202020204" pitchFamily="34" charset="0"/>
                  <a:cs typeface="Arial" panose="020B0604020202020204" pitchFamily="34" charset="0"/>
                </a:rPr>
                <a:t>bladder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 water tank is a necessary element for a long lasting and regularly working potable water distribution system. Its function is to increase the pressure with which the aqueduct water </a:t>
              </a:r>
              <a:r>
                <a:rPr lang="en-US" sz="1300" dirty="0" err="1">
                  <a:latin typeface="Arial" panose="020B0604020202020204" pitchFamily="34" charset="0"/>
                  <a:cs typeface="Arial" panose="020B0604020202020204" pitchFamily="34" charset="0"/>
                </a:rPr>
                <a:t>reachers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 the end-user. The water tank moderates the changes of pressure </a:t>
              </a:r>
              <a:r>
                <a:rPr lang="en-US" sz="1300" dirty="0" err="1">
                  <a:latin typeface="Arial" panose="020B0604020202020204" pitchFamily="34" charset="0"/>
                  <a:cs typeface="Arial" panose="020B0604020202020204" pitchFamily="34" charset="0"/>
                </a:rPr>
                <a:t>gathing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 the exceeded pressure to optimize the work of the pump. </a:t>
              </a:r>
              <a:r>
                <a:rPr lang="vi-VN" sz="1300" dirty="0">
                  <a:latin typeface="Arial" panose="020B0604020202020204" pitchFamily="34" charset="0"/>
                  <a:cs typeface="Arial" panose="020B0604020202020204" pitchFamily="34" charset="0"/>
                </a:rPr>
                <a:t>BAOLA 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water tanks are suited for all types of water systems: industrial, home, and agricultural. </a:t>
              </a:r>
              <a:r>
                <a:rPr lang="vi-VN" sz="1300" dirty="0">
                  <a:latin typeface="Arial" panose="020B0604020202020204" pitchFamily="34" charset="0"/>
                  <a:cs typeface="Arial" panose="020B0604020202020204" pitchFamily="34" charset="0"/>
                </a:rPr>
                <a:t>BAOLA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1300" dirty="0" err="1">
                  <a:latin typeface="Arial" panose="020B0604020202020204" pitchFamily="34" charset="0"/>
                  <a:cs typeface="Arial" panose="020B0604020202020204" pitchFamily="34" charset="0"/>
                </a:rPr>
                <a:t>bladder</a:t>
              </a:r>
              <a:r>
                <a:rPr lang="vi-VN" sz="13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are balloon-shaped and are directly attached to the flange, avoiding any contact between water and the metal surfaces of the tank. </a:t>
              </a:r>
              <a:r>
                <a:rPr lang="en-US" sz="1300" dirty="0" err="1">
                  <a:latin typeface="Arial" panose="020B0604020202020204" pitchFamily="34" charset="0"/>
                  <a:cs typeface="Arial" panose="020B0604020202020204" pitchFamily="34" charset="0"/>
                </a:rPr>
                <a:t>Furthemore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, the introduction of the membrane after tank painting preserver its elasticity,</a:t>
              </a:r>
            </a:p>
            <a:p>
              <a:pPr algn="just">
                <a:lnSpc>
                  <a:spcPct val="150000"/>
                </a:lnSpc>
              </a:pP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impermeability and non-toxicity. </a:t>
              </a:r>
              <a:r>
                <a:rPr lang="vi-VN" sz="1300" dirty="0">
                  <a:latin typeface="Arial" panose="020B0604020202020204" pitchFamily="34" charset="0"/>
                  <a:cs typeface="Arial" panose="020B0604020202020204" pitchFamily="34" charset="0"/>
                </a:rPr>
                <a:t>BAOLA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 not only produces its metal tanks, but also the rubber </a:t>
              </a:r>
              <a:r>
                <a:rPr lang="vi-VN" sz="1300" dirty="0" err="1">
                  <a:latin typeface="Arial" panose="020B0604020202020204" pitchFamily="34" charset="0"/>
                  <a:cs typeface="Arial" panose="020B0604020202020204" pitchFamily="34" charset="0"/>
                </a:rPr>
                <a:t>bladder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, thanks to an exclusive know-how, and for most ranges produces the rubber compound too, so maintains under its control the most important component of the pressure tanks</a:t>
              </a:r>
              <a:endParaRPr lang="vi-VN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F3EB217-84F8-4CC9-AA6D-EEAD2AACB15B}"/>
              </a:ext>
            </a:extLst>
          </p:cNvPr>
          <p:cNvSpPr/>
          <p:nvPr/>
        </p:nvSpPr>
        <p:spPr>
          <a:xfrm>
            <a:off x="1620864" y="285603"/>
            <a:ext cx="5179825" cy="498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vi-VN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XPANSION VESSELS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ED9E0C-6E4E-420B-B937-32C5F9135432}"/>
              </a:ext>
            </a:extLst>
          </p:cNvPr>
          <p:cNvSpPr/>
          <p:nvPr/>
        </p:nvSpPr>
        <p:spPr>
          <a:xfrm>
            <a:off x="49690" y="1000077"/>
            <a:ext cx="59745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b="1" dirty="0">
                <a:solidFill>
                  <a:srgbClr val="0070C0"/>
                </a:solidFill>
                <a:cs typeface="Arial" panose="020B0604020202020204" pitchFamily="34" charset="0"/>
              </a:rPr>
              <a:t>MEMBRANE WATER TANKS </a:t>
            </a:r>
            <a:endParaRPr lang="vi-VN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29D857-5429-4FFD-9CDD-B5FF1745FBCE}"/>
              </a:ext>
            </a:extLst>
          </p:cNvPr>
          <p:cNvGrpSpPr/>
          <p:nvPr/>
        </p:nvGrpSpPr>
        <p:grpSpPr>
          <a:xfrm>
            <a:off x="0" y="2441779"/>
            <a:ext cx="6870266" cy="6573454"/>
            <a:chOff x="86266" y="3721027"/>
            <a:chExt cx="6870266" cy="657345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AB18083-94A2-4176-A867-559FB0EF0979}"/>
                </a:ext>
              </a:extLst>
            </p:cNvPr>
            <p:cNvGrpSpPr/>
            <p:nvPr/>
          </p:nvGrpSpPr>
          <p:grpSpPr>
            <a:xfrm>
              <a:off x="86266" y="3721027"/>
              <a:ext cx="6506434" cy="816817"/>
              <a:chOff x="133890" y="2732439"/>
              <a:chExt cx="6506434" cy="81681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02E2397-D49D-4C11-BA07-7DD63523F12A}"/>
                  </a:ext>
                </a:extLst>
              </p:cNvPr>
              <p:cNvSpPr/>
              <p:nvPr/>
            </p:nvSpPr>
            <p:spPr>
              <a:xfrm>
                <a:off x="133890" y="2732439"/>
                <a:ext cx="6506434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B4084F6-8DDE-4DBA-8848-4ACC2D65B789}"/>
                  </a:ext>
                </a:extLst>
              </p:cNvPr>
              <p:cNvSpPr/>
              <p:nvPr/>
            </p:nvSpPr>
            <p:spPr>
              <a:xfrm>
                <a:off x="146590" y="3193902"/>
                <a:ext cx="6465664" cy="355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endParaRPr lang="en-US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24BFB5F-4C83-47BE-93C9-030B989C71E8}"/>
                </a:ext>
              </a:extLst>
            </p:cNvPr>
            <p:cNvGrpSpPr/>
            <p:nvPr/>
          </p:nvGrpSpPr>
          <p:grpSpPr>
            <a:xfrm>
              <a:off x="86266" y="6730714"/>
              <a:ext cx="6870266" cy="3563768"/>
              <a:chOff x="86266" y="4683251"/>
              <a:chExt cx="6870266" cy="356376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E667CE1-D2DA-4EBC-A4A1-F822D878F540}"/>
                  </a:ext>
                </a:extLst>
              </p:cNvPr>
              <p:cNvGrpSpPr/>
              <p:nvPr/>
            </p:nvGrpSpPr>
            <p:grpSpPr>
              <a:xfrm>
                <a:off x="86266" y="4683251"/>
                <a:ext cx="6870266" cy="3563768"/>
                <a:chOff x="67977" y="4509259"/>
                <a:chExt cx="6870266" cy="3563768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7ED9E0C-6E4E-420B-B937-32C5F9135432}"/>
                    </a:ext>
                  </a:extLst>
                </p:cNvPr>
                <p:cNvSpPr/>
                <p:nvPr/>
              </p:nvSpPr>
              <p:spPr>
                <a:xfrm>
                  <a:off x="67977" y="4777302"/>
                  <a:ext cx="4366642" cy="477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TECHNICAL DATA</a:t>
                  </a:r>
                  <a:endParaRPr lang="vi-VN" sz="25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46B8AB31-3D68-4C6C-8921-4C4A16C48080}"/>
                    </a:ext>
                  </a:extLst>
                </p:cNvPr>
                <p:cNvGrpSpPr/>
                <p:nvPr/>
              </p:nvGrpSpPr>
              <p:grpSpPr>
                <a:xfrm>
                  <a:off x="113858" y="4509259"/>
                  <a:ext cx="6652294" cy="3563768"/>
                  <a:chOff x="200024" y="5395084"/>
                  <a:chExt cx="6976321" cy="3563768"/>
                </a:xfrm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F72D3DB2-3DFE-4DF9-8CE7-3AC8538E5FA0}"/>
                      </a:ext>
                    </a:extLst>
                  </p:cNvPr>
                  <p:cNvSpPr/>
                  <p:nvPr/>
                </p:nvSpPr>
                <p:spPr>
                  <a:xfrm>
                    <a:off x="200024" y="5395084"/>
                    <a:ext cx="3476617" cy="26173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endParaRPr lang="vi-VN" sz="1101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60FD757E-BEB5-4AE0-8051-6F5D259B3459}"/>
                      </a:ext>
                    </a:extLst>
                  </p:cNvPr>
                  <p:cNvSpPr/>
                  <p:nvPr/>
                </p:nvSpPr>
                <p:spPr>
                  <a:xfrm>
                    <a:off x="279032" y="7966273"/>
                    <a:ext cx="6897313" cy="99257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en-US" sz="1300" b="1" u="sng" dirty="0">
                        <a:latin typeface="Arial (Body)"/>
                        <a:cs typeface="Arial" panose="020B0604020202020204" pitchFamily="34" charset="0"/>
                      </a:rPr>
                      <a:t>Working </a:t>
                    </a:r>
                    <a:r>
                      <a:rPr lang="vi-VN" sz="1300" b="1" u="sng" dirty="0">
                        <a:latin typeface="Arial (Body)"/>
                        <a:cs typeface="Arial" panose="020B0604020202020204" pitchFamily="34" charset="0"/>
                      </a:rPr>
                      <a:t>Temperature</a:t>
                    </a:r>
                    <a:r>
                      <a:rPr lang="vi-VN" sz="1300" b="1" u="sng" dirty="0">
                        <a:cs typeface="Arial" panose="020B0604020202020204" pitchFamily="34" charset="0"/>
                      </a:rPr>
                      <a:t>: </a:t>
                    </a:r>
                  </a:p>
                  <a:p>
                    <a:pPr algn="just">
                      <a:lnSpc>
                        <a:spcPct val="150000"/>
                      </a:lnSpc>
                    </a:pPr>
                    <a:r>
                      <a:rPr lang="vi-VN" sz="1300" dirty="0">
                        <a:latin typeface="Arial (Body)"/>
                        <a:cs typeface="Arial" panose="020B0604020202020204" pitchFamily="34" charset="0"/>
                      </a:rPr>
                      <a:t>Max</a:t>
                    </a:r>
                    <a:r>
                      <a:rPr lang="en-US" sz="1300" dirty="0" err="1">
                        <a:latin typeface="Arial (Body)"/>
                        <a:cs typeface="Arial" panose="020B0604020202020204" pitchFamily="34" charset="0"/>
                      </a:rPr>
                      <a:t>imum</a:t>
                    </a:r>
                    <a:r>
                      <a:rPr lang="en-US" sz="1300" dirty="0">
                        <a:latin typeface="Arial (Body)"/>
                        <a:cs typeface="Arial" panose="020B0604020202020204" pitchFamily="34" charset="0"/>
                      </a:rPr>
                      <a:t> </a:t>
                    </a:r>
                    <a:r>
                      <a:rPr lang="vi-VN" sz="1300" dirty="0">
                        <a:latin typeface="Arial (Body)"/>
                        <a:cs typeface="Arial" panose="020B0604020202020204" pitchFamily="34" charset="0"/>
                      </a:rPr>
                      <a:t>temperature</a:t>
                    </a:r>
                    <a:r>
                      <a:rPr lang="en-US" sz="1300" dirty="0">
                        <a:latin typeface="Arial (Body)"/>
                        <a:cs typeface="Arial" panose="020B0604020202020204" pitchFamily="34" charset="0"/>
                      </a:rPr>
                      <a:t>: +90</a:t>
                    </a:r>
                    <a:r>
                      <a:rPr lang="vi-VN" sz="1300" dirty="0">
                        <a:latin typeface="Arial (Body)"/>
                        <a:cs typeface="Arial" panose="020B0604020202020204" pitchFamily="34" charset="0"/>
                      </a:rPr>
                      <a:t>°C </a:t>
                    </a:r>
                    <a:endParaRPr lang="en-US" sz="1300" dirty="0">
                      <a:latin typeface="Arial (Body)"/>
                      <a:cs typeface="Arial" panose="020B0604020202020204" pitchFamily="34" charset="0"/>
                    </a:endParaRPr>
                  </a:p>
                  <a:p>
                    <a:pPr algn="just">
                      <a:lnSpc>
                        <a:spcPct val="150000"/>
                      </a:lnSpc>
                    </a:pPr>
                    <a:r>
                      <a:rPr lang="vi-VN" sz="1300" dirty="0">
                        <a:latin typeface="Arial (Body)"/>
                        <a:cs typeface="Arial" panose="020B0604020202020204" pitchFamily="34" charset="0"/>
                      </a:rPr>
                      <a:t>Min</a:t>
                    </a:r>
                    <a:r>
                      <a:rPr lang="en-US" sz="1300" dirty="0" err="1">
                        <a:latin typeface="Arial (Body)"/>
                        <a:cs typeface="Arial" panose="020B0604020202020204" pitchFamily="34" charset="0"/>
                      </a:rPr>
                      <a:t>imum</a:t>
                    </a:r>
                    <a:r>
                      <a:rPr lang="en-US" sz="1300" dirty="0">
                        <a:latin typeface="Arial (Body)"/>
                        <a:cs typeface="Arial" panose="020B0604020202020204" pitchFamily="34" charset="0"/>
                      </a:rPr>
                      <a:t> </a:t>
                    </a:r>
                    <a:r>
                      <a:rPr lang="vi-VN" sz="1300" dirty="0">
                        <a:latin typeface="Arial (Body)"/>
                        <a:cs typeface="Arial" panose="020B0604020202020204" pitchFamily="34" charset="0"/>
                      </a:rPr>
                      <a:t>temperature</a:t>
                    </a:r>
                    <a:r>
                      <a:rPr lang="en-US" sz="1300" dirty="0">
                        <a:latin typeface="Arial (Body)"/>
                        <a:cs typeface="Arial" panose="020B0604020202020204" pitchFamily="34" charset="0"/>
                      </a:rPr>
                      <a:t>: -10</a:t>
                    </a:r>
                    <a:r>
                      <a:rPr lang="vi-VN" sz="1300" dirty="0">
                        <a:latin typeface="Arial (Body)"/>
                        <a:cs typeface="Arial" panose="020B0604020202020204" pitchFamily="34" charset="0"/>
                      </a:rPr>
                      <a:t>°C</a:t>
                    </a:r>
                  </a:p>
                </p:txBody>
              </p: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8D84B23B-BE41-415D-9C87-09216C252996}"/>
                    </a:ext>
                  </a:extLst>
                </p:cNvPr>
                <p:cNvGrpSpPr/>
                <p:nvPr/>
              </p:nvGrpSpPr>
              <p:grpSpPr>
                <a:xfrm>
                  <a:off x="3476806" y="4658574"/>
                  <a:ext cx="3461437" cy="2635549"/>
                  <a:chOff x="3476336" y="4695150"/>
                  <a:chExt cx="3499153" cy="2635549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923643F6-7089-4166-A179-544EE50D6B64}"/>
                      </a:ext>
                    </a:extLst>
                  </p:cNvPr>
                  <p:cNvGrpSpPr/>
                  <p:nvPr/>
                </p:nvGrpSpPr>
                <p:grpSpPr>
                  <a:xfrm>
                    <a:off x="3476336" y="4695150"/>
                    <a:ext cx="3499153" cy="1465927"/>
                    <a:chOff x="3476336" y="4695150"/>
                    <a:chExt cx="3499153" cy="1465927"/>
                  </a:xfrm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5351096F-25DE-4A5D-83C5-61F64CFED0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46489" y="4695150"/>
                      <a:ext cx="3429000" cy="261738"/>
                    </a:xfrm>
                    <a:prstGeom prst="rect">
                      <a:avLst/>
                    </a:prstGeom>
                  </p:spPr>
                  <p:txBody>
                    <a:bodyPr>
                      <a:spAutoFit/>
                    </a:bodyPr>
                    <a:lstStyle/>
                    <a:p>
                      <a:endParaRPr lang="vi-VN" sz="1101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C39097A7-77D2-4211-AA44-28FB3A430A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1808" y="5090438"/>
                      <a:ext cx="3162505" cy="26173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just"/>
                      <a:endParaRPr lang="vi-VN" sz="1101"/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9B871E41-52D6-4E94-BAD0-50DED8A55C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6336" y="5168497"/>
                      <a:ext cx="3149285" cy="99258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300" b="1" u="sng" dirty="0"/>
                        <a:t>Material: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300" dirty="0">
                          <a:latin typeface="Arial (Body)"/>
                          <a:cs typeface="Arial" panose="020B0604020202020204" pitchFamily="34" charset="0"/>
                        </a:rPr>
                        <a:t>Shell: Carbon steel.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300" dirty="0">
                          <a:latin typeface="Arial (Body)"/>
                          <a:cs typeface="Arial" panose="020B0604020202020204" pitchFamily="34" charset="0"/>
                        </a:rPr>
                        <a:t>Membrane</a:t>
                      </a:r>
                      <a:r>
                        <a:rPr lang="en-US" sz="1300">
                          <a:latin typeface="Arial (Body)"/>
                          <a:cs typeface="Arial" panose="020B0604020202020204" pitchFamily="34" charset="0"/>
                        </a:rPr>
                        <a:t>: EDPM, IIR</a:t>
                      </a:r>
                      <a:endParaRPr lang="vi-VN" sz="1300" dirty="0">
                        <a:latin typeface="Arial (Body)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8319C3D1-A2AF-438E-908D-16B7265318B3}"/>
                      </a:ext>
                    </a:extLst>
                  </p:cNvPr>
                  <p:cNvSpPr/>
                  <p:nvPr/>
                </p:nvSpPr>
                <p:spPr>
                  <a:xfrm>
                    <a:off x="3561029" y="7068961"/>
                    <a:ext cx="3188771" cy="26173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endParaRPr lang="vi-VN" sz="1101"/>
                  </a:p>
                </p:txBody>
              </p:sp>
            </p:grp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0DE1095-5B58-436F-BA75-A2A9D83C3DF3}"/>
                  </a:ext>
                </a:extLst>
              </p:cNvPr>
              <p:cNvSpPr/>
              <p:nvPr/>
            </p:nvSpPr>
            <p:spPr>
              <a:xfrm>
                <a:off x="200127" y="5358723"/>
                <a:ext cx="3315139" cy="1855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300" b="1" u="sng" dirty="0">
                    <a:latin typeface="Arial (Body)"/>
                  </a:rPr>
                  <a:t>Applications: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300" dirty="0">
                    <a:latin typeface="Arial (Body)"/>
                    <a:cs typeface="Arial" panose="020B0604020202020204" pitchFamily="34" charset="0"/>
                  </a:rPr>
                  <a:t>Water booster systems</a:t>
                </a:r>
                <a:br>
                  <a:rPr lang="en-US" sz="1300" dirty="0">
                    <a:latin typeface="Arial (Body)"/>
                    <a:cs typeface="Arial" panose="020B0604020202020204" pitchFamily="34" charset="0"/>
                  </a:rPr>
                </a:br>
                <a:r>
                  <a:rPr lang="en-US" sz="1300" dirty="0">
                    <a:latin typeface="Arial (Body)"/>
                    <a:cs typeface="Arial" panose="020B0604020202020204" pitchFamily="34" charset="0"/>
                  </a:rPr>
                  <a:t>Irrigation systems</a:t>
                </a:r>
                <a:br>
                  <a:rPr lang="en-US" sz="1300" dirty="0">
                    <a:latin typeface="Arial (Body)"/>
                    <a:cs typeface="Arial" panose="020B0604020202020204" pitchFamily="34" charset="0"/>
                  </a:rPr>
                </a:br>
                <a:r>
                  <a:rPr lang="en-US" sz="1300" dirty="0">
                    <a:latin typeface="Arial (Body)"/>
                    <a:cs typeface="Arial" panose="020B0604020202020204" pitchFamily="34" charset="0"/>
                  </a:rPr>
                  <a:t>Residential and commercial well water</a:t>
                </a:r>
                <a:br>
                  <a:rPr lang="en-US" sz="1300" dirty="0">
                    <a:latin typeface="Arial (Body)"/>
                    <a:cs typeface="Arial" panose="020B0604020202020204" pitchFamily="34" charset="0"/>
                  </a:rPr>
                </a:br>
                <a:r>
                  <a:rPr lang="en-US" sz="1300" dirty="0">
                    <a:latin typeface="Arial (Body)"/>
                    <a:cs typeface="Arial" panose="020B0604020202020204" pitchFamily="34" charset="0"/>
                  </a:rPr>
                  <a:t>Fire fighting systems</a:t>
                </a:r>
                <a:br>
                  <a:rPr lang="en-US" sz="1300" dirty="0">
                    <a:latin typeface="Arial (Body)"/>
                    <a:cs typeface="Arial" panose="020B0604020202020204" pitchFamily="34" charset="0"/>
                  </a:rPr>
                </a:br>
                <a:r>
                  <a:rPr lang="en-US" sz="1300" dirty="0">
                    <a:latin typeface="Arial (Body)"/>
                    <a:cs typeface="Arial" panose="020B0604020202020204" pitchFamily="34" charset="0"/>
                  </a:rPr>
                  <a:t>Chiller water systems</a:t>
                </a:r>
                <a:endParaRPr lang="vi-VN" sz="1300" dirty="0">
                  <a:latin typeface="Arial (Body)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60FD757E-BEB5-4AE0-8051-6F5D259B3459}"/>
              </a:ext>
            </a:extLst>
          </p:cNvPr>
          <p:cNvSpPr/>
          <p:nvPr/>
        </p:nvSpPr>
        <p:spPr>
          <a:xfrm>
            <a:off x="3409697" y="7100042"/>
            <a:ext cx="657695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b="1" u="sng" dirty="0">
                <a:latin typeface="Arial (Body)"/>
                <a:cs typeface="Arial" panose="020B0604020202020204" pitchFamily="34" charset="0"/>
              </a:rPr>
              <a:t>Test pressure</a:t>
            </a:r>
            <a:r>
              <a:rPr lang="vi-VN" sz="1300" b="1" u="sng" dirty="0">
                <a:latin typeface="Arial (Body)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Arial (Body)"/>
                <a:cs typeface="Arial" panose="020B0604020202020204" pitchFamily="34" charset="0"/>
              </a:rPr>
              <a:t>1,5 times the max. working pressure</a:t>
            </a:r>
            <a:endParaRPr lang="vi-VN" sz="1300" dirty="0">
              <a:latin typeface="Arial (Body)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7252" y="5600781"/>
            <a:ext cx="6479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60FD757E-BEB5-4AE0-8051-6F5D259B3459}"/>
              </a:ext>
            </a:extLst>
          </p:cNvPr>
          <p:cNvSpPr/>
          <p:nvPr/>
        </p:nvSpPr>
        <p:spPr>
          <a:xfrm>
            <a:off x="3429000" y="7835294"/>
            <a:ext cx="657695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b="1" u="sng" dirty="0">
                <a:latin typeface="Arial (Body)"/>
                <a:cs typeface="Arial" panose="020B0604020202020204" pitchFamily="34" charset="0"/>
              </a:rPr>
              <a:t>Color</a:t>
            </a:r>
            <a:r>
              <a:rPr lang="vi-VN" sz="1300" b="1" u="sng" dirty="0">
                <a:latin typeface="Arial (Body)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Arial (Body)"/>
                <a:cs typeface="Arial" panose="020B0604020202020204" pitchFamily="34" charset="0"/>
              </a:rPr>
              <a:t>Red</a:t>
            </a:r>
            <a:endParaRPr lang="vi-VN" sz="1300" dirty="0"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918C5-8B03-F2A6-25D9-C820CE9A2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9485088"/>
            <a:ext cx="3829050" cy="104775"/>
          </a:xfrm>
          <a:prstGeom prst="rect">
            <a:avLst/>
          </a:prstGeom>
        </p:spPr>
      </p:pic>
      <p:pic>
        <p:nvPicPr>
          <p:cNvPr id="10" name="Picture 9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87CF4C48-DC14-F8AC-2822-AE5AC0EDABB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10" y="3674529"/>
            <a:ext cx="4080380" cy="408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4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04D5D-9B51-C423-5DB9-51BE7FC1CB57}"/>
              </a:ext>
            </a:extLst>
          </p:cNvPr>
          <p:cNvSpPr/>
          <p:nvPr/>
        </p:nvSpPr>
        <p:spPr>
          <a:xfrm>
            <a:off x="-1" y="0"/>
            <a:ext cx="6858000" cy="7660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0DD98CCA-119B-8D59-CB0F-37AF6D190F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31" y="2460093"/>
            <a:ext cx="4080380" cy="408038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B29D857-5429-4FFD-9CDD-B5FF1745FBCE}"/>
              </a:ext>
            </a:extLst>
          </p:cNvPr>
          <p:cNvGrpSpPr/>
          <p:nvPr/>
        </p:nvGrpSpPr>
        <p:grpSpPr>
          <a:xfrm>
            <a:off x="-1065984" y="3360531"/>
            <a:ext cx="6870268" cy="5794550"/>
            <a:chOff x="86266" y="3721027"/>
            <a:chExt cx="6870268" cy="579455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AB18083-94A2-4176-A867-559FB0EF0979}"/>
                </a:ext>
              </a:extLst>
            </p:cNvPr>
            <p:cNvGrpSpPr/>
            <p:nvPr/>
          </p:nvGrpSpPr>
          <p:grpSpPr>
            <a:xfrm>
              <a:off x="86266" y="3721027"/>
              <a:ext cx="6506434" cy="816817"/>
              <a:chOff x="133890" y="2732439"/>
              <a:chExt cx="6506434" cy="81681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E2397-D49D-4C11-BA07-7DD63523F12A}"/>
                  </a:ext>
                </a:extLst>
              </p:cNvPr>
              <p:cNvSpPr/>
              <p:nvPr/>
            </p:nvSpPr>
            <p:spPr>
              <a:xfrm>
                <a:off x="133890" y="2732439"/>
                <a:ext cx="6506434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4084F6-8DDE-4DBA-8848-4ACC2D65B789}"/>
                  </a:ext>
                </a:extLst>
              </p:cNvPr>
              <p:cNvSpPr/>
              <p:nvPr/>
            </p:nvSpPr>
            <p:spPr>
              <a:xfrm>
                <a:off x="146590" y="3193902"/>
                <a:ext cx="6465664" cy="355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endParaRPr lang="en-US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E667CE1-D2DA-4EBC-A4A1-F822D878F540}"/>
                </a:ext>
              </a:extLst>
            </p:cNvPr>
            <p:cNvGrpSpPr/>
            <p:nvPr/>
          </p:nvGrpSpPr>
          <p:grpSpPr>
            <a:xfrm>
              <a:off x="132147" y="6730714"/>
              <a:ext cx="6824387" cy="2784864"/>
              <a:chOff x="113858" y="4509259"/>
              <a:chExt cx="6824387" cy="278486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72D3DB2-3DFE-4DF9-8CE7-3AC8538E5FA0}"/>
                  </a:ext>
                </a:extLst>
              </p:cNvPr>
              <p:cNvSpPr/>
              <p:nvPr/>
            </p:nvSpPr>
            <p:spPr>
              <a:xfrm>
                <a:off x="113858" y="4509259"/>
                <a:ext cx="3315140" cy="261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vi-VN" sz="1101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D84B23B-BE41-415D-9C87-09216C252996}"/>
                  </a:ext>
                </a:extLst>
              </p:cNvPr>
              <p:cNvGrpSpPr/>
              <p:nvPr/>
            </p:nvGrpSpPr>
            <p:grpSpPr>
              <a:xfrm>
                <a:off x="3546204" y="4658574"/>
                <a:ext cx="3392041" cy="2635549"/>
                <a:chOff x="3546489" y="4695150"/>
                <a:chExt cx="3429000" cy="2635549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923643F6-7089-4166-A179-544EE50D6B64}"/>
                    </a:ext>
                  </a:extLst>
                </p:cNvPr>
                <p:cNvGrpSpPr/>
                <p:nvPr/>
              </p:nvGrpSpPr>
              <p:grpSpPr>
                <a:xfrm>
                  <a:off x="3546489" y="4695150"/>
                  <a:ext cx="3429000" cy="657026"/>
                  <a:chOff x="3546489" y="4695150"/>
                  <a:chExt cx="3429000" cy="657026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5351096F-25DE-4A5D-83C5-61F64CFED00D}"/>
                      </a:ext>
                    </a:extLst>
                  </p:cNvPr>
                  <p:cNvSpPr/>
                  <p:nvPr/>
                </p:nvSpPr>
                <p:spPr>
                  <a:xfrm>
                    <a:off x="3546489" y="4695150"/>
                    <a:ext cx="3429000" cy="261738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/>
                  <a:p>
                    <a:endParaRPr lang="vi-VN" sz="1101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C39097A7-77D2-4211-AA44-28FB3A430AAD}"/>
                      </a:ext>
                    </a:extLst>
                  </p:cNvPr>
                  <p:cNvSpPr/>
                  <p:nvPr/>
                </p:nvSpPr>
                <p:spPr>
                  <a:xfrm>
                    <a:off x="3551808" y="5090438"/>
                    <a:ext cx="3162505" cy="26173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endParaRPr lang="vi-VN" sz="1101"/>
                  </a:p>
                </p:txBody>
              </p:sp>
            </p:grp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319C3D1-A2AF-438E-908D-16B7265318B3}"/>
                    </a:ext>
                  </a:extLst>
                </p:cNvPr>
                <p:cNvSpPr/>
                <p:nvPr/>
              </p:nvSpPr>
              <p:spPr>
                <a:xfrm>
                  <a:off x="3561029" y="7068961"/>
                  <a:ext cx="3188771" cy="2617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endParaRPr lang="vi-VN" sz="1101"/>
                </a:p>
              </p:txBody>
            </p:sp>
          </p:grp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F3EB217-84F8-4CC9-AA6D-EEAD2AACB15B}"/>
              </a:ext>
            </a:extLst>
          </p:cNvPr>
          <p:cNvSpPr/>
          <p:nvPr/>
        </p:nvSpPr>
        <p:spPr>
          <a:xfrm>
            <a:off x="1620864" y="285603"/>
            <a:ext cx="5179825" cy="498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VESSELS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29D857-5429-4FFD-9CDD-B5FF1745FBCE}"/>
              </a:ext>
            </a:extLst>
          </p:cNvPr>
          <p:cNvGrpSpPr/>
          <p:nvPr/>
        </p:nvGrpSpPr>
        <p:grpSpPr>
          <a:xfrm>
            <a:off x="-2478324" y="-181426"/>
            <a:ext cx="6870266" cy="5794550"/>
            <a:chOff x="86266" y="3721027"/>
            <a:chExt cx="6870266" cy="579455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AB18083-94A2-4176-A867-559FB0EF0979}"/>
                </a:ext>
              </a:extLst>
            </p:cNvPr>
            <p:cNvGrpSpPr/>
            <p:nvPr/>
          </p:nvGrpSpPr>
          <p:grpSpPr>
            <a:xfrm>
              <a:off x="86266" y="3721027"/>
              <a:ext cx="6506434" cy="816817"/>
              <a:chOff x="133890" y="2732439"/>
              <a:chExt cx="6506434" cy="81681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02E2397-D49D-4C11-BA07-7DD63523F12A}"/>
                  </a:ext>
                </a:extLst>
              </p:cNvPr>
              <p:cNvSpPr/>
              <p:nvPr/>
            </p:nvSpPr>
            <p:spPr>
              <a:xfrm>
                <a:off x="133890" y="2732439"/>
                <a:ext cx="6506434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B4084F6-8DDE-4DBA-8848-4ACC2D65B789}"/>
                  </a:ext>
                </a:extLst>
              </p:cNvPr>
              <p:cNvSpPr/>
              <p:nvPr/>
            </p:nvSpPr>
            <p:spPr>
              <a:xfrm>
                <a:off x="146590" y="3193902"/>
                <a:ext cx="6465664" cy="355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endParaRPr lang="en-US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E667CE1-D2DA-4EBC-A4A1-F822D878F540}"/>
                </a:ext>
              </a:extLst>
            </p:cNvPr>
            <p:cNvGrpSpPr/>
            <p:nvPr/>
          </p:nvGrpSpPr>
          <p:grpSpPr>
            <a:xfrm>
              <a:off x="132147" y="6730714"/>
              <a:ext cx="6824385" cy="2784864"/>
              <a:chOff x="113858" y="4509259"/>
              <a:chExt cx="6824385" cy="2784864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72D3DB2-3DFE-4DF9-8CE7-3AC8538E5FA0}"/>
                  </a:ext>
                </a:extLst>
              </p:cNvPr>
              <p:cNvSpPr/>
              <p:nvPr/>
            </p:nvSpPr>
            <p:spPr>
              <a:xfrm>
                <a:off x="113858" y="4509259"/>
                <a:ext cx="3315140" cy="261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vi-VN" sz="1101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D84B23B-BE41-415D-9C87-09216C252996}"/>
                  </a:ext>
                </a:extLst>
              </p:cNvPr>
              <p:cNvGrpSpPr/>
              <p:nvPr/>
            </p:nvGrpSpPr>
            <p:grpSpPr>
              <a:xfrm>
                <a:off x="3546203" y="4658574"/>
                <a:ext cx="3392040" cy="2635549"/>
                <a:chOff x="3546489" y="4695150"/>
                <a:chExt cx="3429000" cy="2635549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923643F6-7089-4166-A179-544EE50D6B64}"/>
                    </a:ext>
                  </a:extLst>
                </p:cNvPr>
                <p:cNvGrpSpPr/>
                <p:nvPr/>
              </p:nvGrpSpPr>
              <p:grpSpPr>
                <a:xfrm>
                  <a:off x="3546489" y="4695150"/>
                  <a:ext cx="3429000" cy="657026"/>
                  <a:chOff x="3546489" y="4695150"/>
                  <a:chExt cx="3429000" cy="657026"/>
                </a:xfrm>
              </p:grpSpPr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5351096F-25DE-4A5D-83C5-61F64CFED00D}"/>
                      </a:ext>
                    </a:extLst>
                  </p:cNvPr>
                  <p:cNvSpPr/>
                  <p:nvPr/>
                </p:nvSpPr>
                <p:spPr>
                  <a:xfrm>
                    <a:off x="3546489" y="4695150"/>
                    <a:ext cx="3429000" cy="261738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/>
                  <a:p>
                    <a:endParaRPr lang="vi-VN" sz="1101"/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C39097A7-77D2-4211-AA44-28FB3A430AAD}"/>
                      </a:ext>
                    </a:extLst>
                  </p:cNvPr>
                  <p:cNvSpPr/>
                  <p:nvPr/>
                </p:nvSpPr>
                <p:spPr>
                  <a:xfrm>
                    <a:off x="3551808" y="5090438"/>
                    <a:ext cx="3162505" cy="26173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endParaRPr lang="vi-VN" sz="1101"/>
                  </a:p>
                </p:txBody>
              </p:sp>
            </p:grp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319C3D1-A2AF-438E-908D-16B7265318B3}"/>
                    </a:ext>
                  </a:extLst>
                </p:cNvPr>
                <p:cNvSpPr/>
                <p:nvPr/>
              </p:nvSpPr>
              <p:spPr>
                <a:xfrm>
                  <a:off x="3561029" y="7068961"/>
                  <a:ext cx="3188771" cy="2617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endParaRPr lang="vi-VN" sz="1101"/>
                </a:p>
              </p:txBody>
            </p:sp>
          </p:grp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60FD757E-BEB5-4AE0-8051-6F5D259B3459}"/>
              </a:ext>
            </a:extLst>
          </p:cNvPr>
          <p:cNvSpPr/>
          <p:nvPr/>
        </p:nvSpPr>
        <p:spPr>
          <a:xfrm>
            <a:off x="3753848" y="4748050"/>
            <a:ext cx="4727034" cy="2637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 (Body)"/>
                <a:cs typeface="Arial" panose="020B0604020202020204" pitchFamily="34" charset="0"/>
              </a:rPr>
              <a:t>1  System connection</a:t>
            </a:r>
          </a:p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 (Body)"/>
                <a:cs typeface="Arial" panose="020B0604020202020204" pitchFamily="34" charset="0"/>
              </a:rPr>
              <a:t>2  Flange</a:t>
            </a:r>
          </a:p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 (Body)"/>
                <a:cs typeface="Arial" panose="020B0604020202020204" pitchFamily="34" charset="0"/>
              </a:rPr>
              <a:t>3  Shell</a:t>
            </a:r>
          </a:p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 (Body)"/>
                <a:cs typeface="Arial" panose="020B0604020202020204" pitchFamily="34" charset="0"/>
              </a:rPr>
              <a:t>4  Membrane</a:t>
            </a:r>
          </a:p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 (Body)"/>
                <a:cs typeface="Arial" panose="020B0604020202020204" pitchFamily="34" charset="0"/>
              </a:rPr>
              <a:t>5  </a:t>
            </a:r>
            <a:r>
              <a:rPr lang="en-US" sz="1400" b="1" dirty="0" err="1">
                <a:solidFill>
                  <a:schemeClr val="accent1"/>
                </a:solidFill>
                <a:latin typeface="Arial (Body)"/>
                <a:cs typeface="Arial" panose="020B0604020202020204" pitchFamily="34" charset="0"/>
              </a:rPr>
              <a:t>Precharge</a:t>
            </a:r>
            <a:r>
              <a:rPr lang="en-US" sz="1400" b="1" dirty="0">
                <a:solidFill>
                  <a:schemeClr val="accent1"/>
                </a:solidFill>
                <a:latin typeface="Arial (Body)"/>
                <a:cs typeface="Arial" panose="020B0604020202020204" pitchFamily="34" charset="0"/>
              </a:rPr>
              <a:t> valve</a:t>
            </a:r>
          </a:p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 (Body)"/>
                <a:cs typeface="Arial" panose="020B0604020202020204" pitchFamily="34" charset="0"/>
              </a:rPr>
              <a:t>6  Top support fitting</a:t>
            </a:r>
          </a:p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 (Body)"/>
                <a:cs typeface="Arial" panose="020B0604020202020204" pitchFamily="34" charset="0"/>
              </a:rPr>
              <a:t>7  Pump bearing plate</a:t>
            </a:r>
          </a:p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 (Body)"/>
                <a:cs typeface="Arial" panose="020B0604020202020204" pitchFamily="34" charset="0"/>
              </a:rPr>
              <a:t>8  Legs</a:t>
            </a:r>
            <a:endParaRPr lang="vi-VN" sz="1400" dirty="0">
              <a:solidFill>
                <a:schemeClr val="accent1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ED9E0C-6E4E-420B-B937-32C5F9135432}"/>
              </a:ext>
            </a:extLst>
          </p:cNvPr>
          <p:cNvSpPr/>
          <p:nvPr/>
        </p:nvSpPr>
        <p:spPr>
          <a:xfrm>
            <a:off x="118139" y="1031203"/>
            <a:ext cx="43666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</a:t>
            </a:r>
            <a:endParaRPr lang="vi-VN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1FEB1EF-3EB0-83DA-8EDB-F52F0DA14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55" y="1599739"/>
            <a:ext cx="4508093" cy="63766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6E2B0A-2372-3339-9CF2-1C16EC61A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9485088"/>
            <a:ext cx="3829050" cy="104775"/>
          </a:xfrm>
          <a:prstGeom prst="rect">
            <a:avLst/>
          </a:prstGeom>
        </p:spPr>
      </p:pic>
      <p:pic>
        <p:nvPicPr>
          <p:cNvPr id="6" name="Hình ảnh 4">
            <a:extLst>
              <a:ext uri="{FF2B5EF4-FFF2-40B4-BE49-F238E27FC236}">
                <a16:creationId xmlns:a16="http://schemas.microsoft.com/office/drawing/2014/main" id="{BADA5D11-7D81-0C9B-ABBD-A9463468BF7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8" y="42013"/>
            <a:ext cx="681323" cy="6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2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E37E6B1-9D59-D0F5-EAEA-C8AFBB86D71E}"/>
              </a:ext>
            </a:extLst>
          </p:cNvPr>
          <p:cNvSpPr/>
          <p:nvPr/>
        </p:nvSpPr>
        <p:spPr>
          <a:xfrm>
            <a:off x="-1" y="0"/>
            <a:ext cx="6858000" cy="7660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5FF4B1-F8C1-4320-BDBA-284A5E1A4EB7}"/>
              </a:ext>
            </a:extLst>
          </p:cNvPr>
          <p:cNvSpPr/>
          <p:nvPr/>
        </p:nvSpPr>
        <p:spPr>
          <a:xfrm>
            <a:off x="1632347" y="-16365"/>
            <a:ext cx="5179825" cy="766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GB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VESSELS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6EA884-8BB3-4422-AB40-53F47CF77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770223"/>
              </p:ext>
            </p:extLst>
          </p:nvPr>
        </p:nvGraphicFramePr>
        <p:xfrm>
          <a:off x="644010" y="4017172"/>
          <a:ext cx="5378705" cy="1979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3454">
                  <a:extLst>
                    <a:ext uri="{9D8B030D-6E8A-4147-A177-3AD203B41FA5}">
                      <a16:colId xmlns:a16="http://schemas.microsoft.com/office/drawing/2014/main" val="3579885319"/>
                    </a:ext>
                  </a:extLst>
                </a:gridCol>
                <a:gridCol w="894355">
                  <a:extLst>
                    <a:ext uri="{9D8B030D-6E8A-4147-A177-3AD203B41FA5}">
                      <a16:colId xmlns:a16="http://schemas.microsoft.com/office/drawing/2014/main" val="1254046466"/>
                    </a:ext>
                  </a:extLst>
                </a:gridCol>
                <a:gridCol w="943632">
                  <a:extLst>
                    <a:ext uri="{9D8B030D-6E8A-4147-A177-3AD203B41FA5}">
                      <a16:colId xmlns:a16="http://schemas.microsoft.com/office/drawing/2014/main" val="1156073507"/>
                    </a:ext>
                  </a:extLst>
                </a:gridCol>
                <a:gridCol w="943632">
                  <a:extLst>
                    <a:ext uri="{9D8B030D-6E8A-4147-A177-3AD203B41FA5}">
                      <a16:colId xmlns:a16="http://schemas.microsoft.com/office/drawing/2014/main" val="405923217"/>
                    </a:ext>
                  </a:extLst>
                </a:gridCol>
                <a:gridCol w="943632">
                  <a:extLst>
                    <a:ext uri="{9D8B030D-6E8A-4147-A177-3AD203B41FA5}">
                      <a16:colId xmlns:a16="http://schemas.microsoft.com/office/drawing/2014/main" val="3431252314"/>
                    </a:ext>
                  </a:extLst>
                </a:gridCol>
              </a:tblGrid>
              <a:tr h="8675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 tank/ Pmax 6bar.</a:t>
                      </a:r>
                      <a:endParaRPr lang="en-US" sz="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158777"/>
                  </a:ext>
                </a:extLst>
              </a:tr>
              <a:tr h="177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(inch)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0554110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GN50-6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9724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GN60-6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0470996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GN100-6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968642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GN200-6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501704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GN300-6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29819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GN500-6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160949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GN750-6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65041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GN1000-6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109576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GN1250-6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748920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GN1500-6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259137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GN2000-6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3944309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GN2500-6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382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GN3000-6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32341"/>
                  </a:ext>
                </a:extLst>
              </a:tr>
            </a:tbl>
          </a:graphicData>
        </a:graphic>
      </p:graphicFrame>
      <p:pic>
        <p:nvPicPr>
          <p:cNvPr id="2" name="Hình ảnh 1" descr="Ảnh có chứa văn bản, màu đỏ, chỗ ngồi, thùng&#10;&#10;Mô tả được tạo tự động">
            <a:extLst>
              <a:ext uri="{FF2B5EF4-FFF2-40B4-BE49-F238E27FC236}">
                <a16:creationId xmlns:a16="http://schemas.microsoft.com/office/drawing/2014/main" id="{4B91914C-9470-8061-2B0A-329E21DC4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5005" y="1527858"/>
            <a:ext cx="867753" cy="1874081"/>
          </a:xfrm>
          <a:prstGeom prst="rect">
            <a:avLst/>
          </a:prstGeom>
        </p:spPr>
      </p:pic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18B6638F-E366-CDD7-F300-FFCE5446C8A3}"/>
              </a:ext>
            </a:extLst>
          </p:cNvPr>
          <p:cNvCxnSpPr>
            <a:cxnSpLocks/>
          </p:cNvCxnSpPr>
          <p:nvPr/>
        </p:nvCxnSpPr>
        <p:spPr>
          <a:xfrm>
            <a:off x="2651760" y="1527858"/>
            <a:ext cx="0" cy="18740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CBC57861-D9E0-8E47-0749-B356EB6A4C9C}"/>
              </a:ext>
            </a:extLst>
          </p:cNvPr>
          <p:cNvCxnSpPr>
            <a:cxnSpLocks/>
          </p:cNvCxnSpPr>
          <p:nvPr/>
        </p:nvCxnSpPr>
        <p:spPr>
          <a:xfrm>
            <a:off x="2935006" y="3672840"/>
            <a:ext cx="8677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D33F089-C728-FBD2-1C52-226D6BF9361B}"/>
              </a:ext>
            </a:extLst>
          </p:cNvPr>
          <p:cNvSpPr txBox="1"/>
          <p:nvPr/>
        </p:nvSpPr>
        <p:spPr>
          <a:xfrm>
            <a:off x="2386340" y="215039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C73F8BE-9DB6-1B0F-45F3-01E6D6B19D1B}"/>
              </a:ext>
            </a:extLst>
          </p:cNvPr>
          <p:cNvSpPr txBox="1"/>
          <p:nvPr/>
        </p:nvSpPr>
        <p:spPr>
          <a:xfrm>
            <a:off x="3264531" y="359603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</a:t>
            </a:r>
          </a:p>
        </p:txBody>
      </p:sp>
      <p:sp>
        <p:nvSpPr>
          <p:cNvPr id="19" name="Rectangle 53">
            <a:extLst>
              <a:ext uri="{FF2B5EF4-FFF2-40B4-BE49-F238E27FC236}">
                <a16:creationId xmlns:a16="http://schemas.microsoft.com/office/drawing/2014/main" id="{10105FF8-54B7-1DA7-75E4-43850DC958BC}"/>
              </a:ext>
            </a:extLst>
          </p:cNvPr>
          <p:cNvSpPr/>
          <p:nvPr/>
        </p:nvSpPr>
        <p:spPr>
          <a:xfrm>
            <a:off x="118139" y="944378"/>
            <a:ext cx="43666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TANK</a:t>
            </a:r>
            <a:endParaRPr lang="vi-VN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A46AA9F3-AD85-F18E-108E-167A6F60B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58675"/>
              </p:ext>
            </p:extLst>
          </p:nvPr>
        </p:nvGraphicFramePr>
        <p:xfrm>
          <a:off x="644010" y="6420764"/>
          <a:ext cx="5378705" cy="1979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3454">
                  <a:extLst>
                    <a:ext uri="{9D8B030D-6E8A-4147-A177-3AD203B41FA5}">
                      <a16:colId xmlns:a16="http://schemas.microsoft.com/office/drawing/2014/main" val="3579885319"/>
                    </a:ext>
                  </a:extLst>
                </a:gridCol>
                <a:gridCol w="894355">
                  <a:extLst>
                    <a:ext uri="{9D8B030D-6E8A-4147-A177-3AD203B41FA5}">
                      <a16:colId xmlns:a16="http://schemas.microsoft.com/office/drawing/2014/main" val="1254046466"/>
                    </a:ext>
                  </a:extLst>
                </a:gridCol>
                <a:gridCol w="943632">
                  <a:extLst>
                    <a:ext uri="{9D8B030D-6E8A-4147-A177-3AD203B41FA5}">
                      <a16:colId xmlns:a16="http://schemas.microsoft.com/office/drawing/2014/main" val="1156073507"/>
                    </a:ext>
                  </a:extLst>
                </a:gridCol>
                <a:gridCol w="943632">
                  <a:extLst>
                    <a:ext uri="{9D8B030D-6E8A-4147-A177-3AD203B41FA5}">
                      <a16:colId xmlns:a16="http://schemas.microsoft.com/office/drawing/2014/main" val="405923217"/>
                    </a:ext>
                  </a:extLst>
                </a:gridCol>
                <a:gridCol w="943632">
                  <a:extLst>
                    <a:ext uri="{9D8B030D-6E8A-4147-A177-3AD203B41FA5}">
                      <a16:colId xmlns:a16="http://schemas.microsoft.com/office/drawing/2014/main" val="3431252314"/>
                    </a:ext>
                  </a:extLst>
                </a:gridCol>
              </a:tblGrid>
              <a:tr h="8675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 tank/ Pmax 10bar.</a:t>
                      </a:r>
                      <a:endParaRPr lang="en-US" sz="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158777"/>
                  </a:ext>
                </a:extLst>
              </a:tr>
              <a:tr h="177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(inch)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0554110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GN50-10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9724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GN60-10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0470996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GN100-10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968642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GN200-10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501704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GN300-10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29819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GN500-10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160949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GN750-10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65041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GN1000-10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109576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GN1250-10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748920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GN1500-10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259137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GN2000-10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3944309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GN2500-10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382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GN3000-10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3234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3032240-8552-5656-CDCC-49D4FDF88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9485088"/>
            <a:ext cx="3829050" cy="104775"/>
          </a:xfrm>
          <a:prstGeom prst="rect">
            <a:avLst/>
          </a:prstGeom>
        </p:spPr>
      </p:pic>
      <p:pic>
        <p:nvPicPr>
          <p:cNvPr id="17" name="Hình ảnh 4">
            <a:extLst>
              <a:ext uri="{FF2B5EF4-FFF2-40B4-BE49-F238E27FC236}">
                <a16:creationId xmlns:a16="http://schemas.microsoft.com/office/drawing/2014/main" id="{C6848293-33C1-7405-CCAC-ED58FFE23B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8" y="42013"/>
            <a:ext cx="681323" cy="6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6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D314A4-8090-47AD-A7BF-C83C58F13110}"/>
              </a:ext>
            </a:extLst>
          </p:cNvPr>
          <p:cNvSpPr/>
          <p:nvPr/>
        </p:nvSpPr>
        <p:spPr>
          <a:xfrm>
            <a:off x="-1" y="0"/>
            <a:ext cx="6858000" cy="7660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5FF4B1-F8C1-4320-BDBA-284A5E1A4EB7}"/>
              </a:ext>
            </a:extLst>
          </p:cNvPr>
          <p:cNvSpPr/>
          <p:nvPr/>
        </p:nvSpPr>
        <p:spPr>
          <a:xfrm>
            <a:off x="1632347" y="-16365"/>
            <a:ext cx="5179825" cy="766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GB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VESSELS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6EA884-8BB3-4422-AB40-53F47CF77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08000"/>
              </p:ext>
            </p:extLst>
          </p:nvPr>
        </p:nvGraphicFramePr>
        <p:xfrm>
          <a:off x="644009" y="3866354"/>
          <a:ext cx="5378705" cy="1979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3454">
                  <a:extLst>
                    <a:ext uri="{9D8B030D-6E8A-4147-A177-3AD203B41FA5}">
                      <a16:colId xmlns:a16="http://schemas.microsoft.com/office/drawing/2014/main" val="3579885319"/>
                    </a:ext>
                  </a:extLst>
                </a:gridCol>
                <a:gridCol w="894355">
                  <a:extLst>
                    <a:ext uri="{9D8B030D-6E8A-4147-A177-3AD203B41FA5}">
                      <a16:colId xmlns:a16="http://schemas.microsoft.com/office/drawing/2014/main" val="1254046466"/>
                    </a:ext>
                  </a:extLst>
                </a:gridCol>
                <a:gridCol w="943632">
                  <a:extLst>
                    <a:ext uri="{9D8B030D-6E8A-4147-A177-3AD203B41FA5}">
                      <a16:colId xmlns:a16="http://schemas.microsoft.com/office/drawing/2014/main" val="1156073507"/>
                    </a:ext>
                  </a:extLst>
                </a:gridCol>
                <a:gridCol w="943632">
                  <a:extLst>
                    <a:ext uri="{9D8B030D-6E8A-4147-A177-3AD203B41FA5}">
                      <a16:colId xmlns:a16="http://schemas.microsoft.com/office/drawing/2014/main" val="405923217"/>
                    </a:ext>
                  </a:extLst>
                </a:gridCol>
                <a:gridCol w="943632">
                  <a:extLst>
                    <a:ext uri="{9D8B030D-6E8A-4147-A177-3AD203B41FA5}">
                      <a16:colId xmlns:a16="http://schemas.microsoft.com/office/drawing/2014/main" val="3431252314"/>
                    </a:ext>
                  </a:extLst>
                </a:gridCol>
              </a:tblGrid>
              <a:tr h="8675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 tank/ Pmax 20bar.</a:t>
                      </a:r>
                      <a:endParaRPr lang="en-US" sz="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158777"/>
                  </a:ext>
                </a:extLst>
              </a:tr>
              <a:tr h="177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(inch)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0554110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GN50-20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9724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GN60-20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0470996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GN100-20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968642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GN200-20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501704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GN300-20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29819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GN500-20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160949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GN750-20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65041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GN1000-20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109576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GN1250-20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748920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GN1500-20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259137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GN2000-20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3944309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GN2500-20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382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GN3000-20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32341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A46AA9F3-AD85-F18E-108E-167A6F60B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07255"/>
              </p:ext>
            </p:extLst>
          </p:nvPr>
        </p:nvGraphicFramePr>
        <p:xfrm>
          <a:off x="644010" y="6420764"/>
          <a:ext cx="5378705" cy="1979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3454">
                  <a:extLst>
                    <a:ext uri="{9D8B030D-6E8A-4147-A177-3AD203B41FA5}">
                      <a16:colId xmlns:a16="http://schemas.microsoft.com/office/drawing/2014/main" val="3579885319"/>
                    </a:ext>
                  </a:extLst>
                </a:gridCol>
                <a:gridCol w="894355">
                  <a:extLst>
                    <a:ext uri="{9D8B030D-6E8A-4147-A177-3AD203B41FA5}">
                      <a16:colId xmlns:a16="http://schemas.microsoft.com/office/drawing/2014/main" val="1254046466"/>
                    </a:ext>
                  </a:extLst>
                </a:gridCol>
                <a:gridCol w="943632">
                  <a:extLst>
                    <a:ext uri="{9D8B030D-6E8A-4147-A177-3AD203B41FA5}">
                      <a16:colId xmlns:a16="http://schemas.microsoft.com/office/drawing/2014/main" val="1156073507"/>
                    </a:ext>
                  </a:extLst>
                </a:gridCol>
                <a:gridCol w="943632">
                  <a:extLst>
                    <a:ext uri="{9D8B030D-6E8A-4147-A177-3AD203B41FA5}">
                      <a16:colId xmlns:a16="http://schemas.microsoft.com/office/drawing/2014/main" val="405923217"/>
                    </a:ext>
                  </a:extLst>
                </a:gridCol>
                <a:gridCol w="943632">
                  <a:extLst>
                    <a:ext uri="{9D8B030D-6E8A-4147-A177-3AD203B41FA5}">
                      <a16:colId xmlns:a16="http://schemas.microsoft.com/office/drawing/2014/main" val="3431252314"/>
                    </a:ext>
                  </a:extLst>
                </a:gridCol>
              </a:tblGrid>
              <a:tr h="8675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 tank/ Pmax 25bar.</a:t>
                      </a:r>
                      <a:endParaRPr lang="en-US" sz="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158777"/>
                  </a:ext>
                </a:extLst>
              </a:tr>
              <a:tr h="177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(inch)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0554110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GN50-25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9724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GN60-25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0470996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GN100-25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968642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GN200-25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501704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GN300-25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29819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GN500-25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160949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GN750-25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65041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GN1000-25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109576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GN1250-25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748920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GN1500-25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259137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GN2000-25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3944309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GN2500-25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382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GN3000-25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32341"/>
                  </a:ext>
                </a:extLst>
              </a:tr>
            </a:tbl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6ED99749-49DC-62A7-BB72-14BFF4F78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240516"/>
              </p:ext>
            </p:extLst>
          </p:nvPr>
        </p:nvGraphicFramePr>
        <p:xfrm>
          <a:off x="644010" y="1340227"/>
          <a:ext cx="5378705" cy="1979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3454">
                  <a:extLst>
                    <a:ext uri="{9D8B030D-6E8A-4147-A177-3AD203B41FA5}">
                      <a16:colId xmlns:a16="http://schemas.microsoft.com/office/drawing/2014/main" val="3579885319"/>
                    </a:ext>
                  </a:extLst>
                </a:gridCol>
                <a:gridCol w="894355">
                  <a:extLst>
                    <a:ext uri="{9D8B030D-6E8A-4147-A177-3AD203B41FA5}">
                      <a16:colId xmlns:a16="http://schemas.microsoft.com/office/drawing/2014/main" val="1254046466"/>
                    </a:ext>
                  </a:extLst>
                </a:gridCol>
                <a:gridCol w="943632">
                  <a:extLst>
                    <a:ext uri="{9D8B030D-6E8A-4147-A177-3AD203B41FA5}">
                      <a16:colId xmlns:a16="http://schemas.microsoft.com/office/drawing/2014/main" val="1156073507"/>
                    </a:ext>
                  </a:extLst>
                </a:gridCol>
                <a:gridCol w="943632">
                  <a:extLst>
                    <a:ext uri="{9D8B030D-6E8A-4147-A177-3AD203B41FA5}">
                      <a16:colId xmlns:a16="http://schemas.microsoft.com/office/drawing/2014/main" val="405923217"/>
                    </a:ext>
                  </a:extLst>
                </a:gridCol>
                <a:gridCol w="943632">
                  <a:extLst>
                    <a:ext uri="{9D8B030D-6E8A-4147-A177-3AD203B41FA5}">
                      <a16:colId xmlns:a16="http://schemas.microsoft.com/office/drawing/2014/main" val="3431252314"/>
                    </a:ext>
                  </a:extLst>
                </a:gridCol>
              </a:tblGrid>
              <a:tr h="8675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 tank/ Pmax 16bar.</a:t>
                      </a:r>
                      <a:endParaRPr lang="en-US" sz="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158777"/>
                  </a:ext>
                </a:extLst>
              </a:tr>
              <a:tr h="177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(inch)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0554110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GN50-16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9724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GN60-16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0470996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GN100-16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968642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GN200-16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501704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GN300-16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29819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GN500-16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160949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GN750-16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1/2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65041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GN1000-16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109576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marL="0" marR="0" algn="l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GN1250-16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748920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GN1500-16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259137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GN2000-16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3944309"/>
                  </a:ext>
                </a:extLst>
              </a:tr>
              <a:tr h="867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GN2500-16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382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GN3000-16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51435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3234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24CFE1F-9493-2F7C-6124-D170A03C5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9485088"/>
            <a:ext cx="3829050" cy="104775"/>
          </a:xfrm>
          <a:prstGeom prst="rect">
            <a:avLst/>
          </a:prstGeom>
        </p:spPr>
      </p:pic>
      <p:pic>
        <p:nvPicPr>
          <p:cNvPr id="10" name="Hình ảnh 4">
            <a:extLst>
              <a:ext uri="{FF2B5EF4-FFF2-40B4-BE49-F238E27FC236}">
                <a16:creationId xmlns:a16="http://schemas.microsoft.com/office/drawing/2014/main" id="{B414472F-BD6D-7E68-34E3-CBB360E8FA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8" y="42013"/>
            <a:ext cx="681323" cy="6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4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E8271BE-B163-9C95-411C-28551F0ADFF3}"/>
              </a:ext>
            </a:extLst>
          </p:cNvPr>
          <p:cNvSpPr/>
          <p:nvPr/>
        </p:nvSpPr>
        <p:spPr>
          <a:xfrm>
            <a:off x="-1" y="0"/>
            <a:ext cx="6858000" cy="7660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5FF4B1-F8C1-4320-BDBA-284A5E1A4EB7}"/>
              </a:ext>
            </a:extLst>
          </p:cNvPr>
          <p:cNvSpPr/>
          <p:nvPr/>
        </p:nvSpPr>
        <p:spPr>
          <a:xfrm>
            <a:off x="1620864" y="18215"/>
            <a:ext cx="5179825" cy="766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GB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TANK </a:t>
            </a:r>
            <a:br>
              <a:rPr lang="en-GB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PRESSURIZATION SYSTEM)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87B5DC4-50BB-497A-9D9D-3C62D305A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492863"/>
              </p:ext>
            </p:extLst>
          </p:nvPr>
        </p:nvGraphicFramePr>
        <p:xfrm>
          <a:off x="741680" y="5213753"/>
          <a:ext cx="5374640" cy="3714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205">
                  <a:extLst>
                    <a:ext uri="{9D8B030D-6E8A-4147-A177-3AD203B41FA5}">
                      <a16:colId xmlns:a16="http://schemas.microsoft.com/office/drawing/2014/main" val="3860735160"/>
                    </a:ext>
                  </a:extLst>
                </a:gridCol>
                <a:gridCol w="893678">
                  <a:extLst>
                    <a:ext uri="{9D8B030D-6E8A-4147-A177-3AD203B41FA5}">
                      <a16:colId xmlns:a16="http://schemas.microsoft.com/office/drawing/2014/main" val="3377775077"/>
                    </a:ext>
                  </a:extLst>
                </a:gridCol>
                <a:gridCol w="942919">
                  <a:extLst>
                    <a:ext uri="{9D8B030D-6E8A-4147-A177-3AD203B41FA5}">
                      <a16:colId xmlns:a16="http://schemas.microsoft.com/office/drawing/2014/main" val="2296813023"/>
                    </a:ext>
                  </a:extLst>
                </a:gridCol>
                <a:gridCol w="942919">
                  <a:extLst>
                    <a:ext uri="{9D8B030D-6E8A-4147-A177-3AD203B41FA5}">
                      <a16:colId xmlns:a16="http://schemas.microsoft.com/office/drawing/2014/main" val="537847962"/>
                    </a:ext>
                  </a:extLst>
                </a:gridCol>
                <a:gridCol w="942919">
                  <a:extLst>
                    <a:ext uri="{9D8B030D-6E8A-4147-A177-3AD203B41FA5}">
                      <a16:colId xmlns:a16="http://schemas.microsoft.com/office/drawing/2014/main" val="3007647971"/>
                    </a:ext>
                  </a:extLst>
                </a:gridCol>
              </a:tblGrid>
              <a:tr h="166181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tank/ Pmax 2bar.</a:t>
                      </a:r>
                      <a:endParaRPr lang="en-US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730801"/>
                  </a:ext>
                </a:extLst>
              </a:tr>
              <a:tr h="177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(l)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(inch)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1028237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TMT50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9903088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TMT60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0536592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TMT80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983773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TMT100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2561870"/>
                  </a:ext>
                </a:extLst>
              </a:tr>
              <a:tr h="106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TMT150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6447905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TMT200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2215451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TMT300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0091635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TMT500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8032357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TMT750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765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612350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TMT800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139289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TMT900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9230885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TMT1000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883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4460260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TMT1100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1935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1931481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TMT1200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948895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TMT1300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1935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058420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TMT1400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3409403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TMT1500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1082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638651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TMT1600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1935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122231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TMT1700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1935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9309274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TMT1800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1935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1119382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TMT1900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0785699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TMT2000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1249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665309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TMT2500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7029678"/>
                  </a:ext>
                </a:extLst>
              </a:tr>
              <a:tr h="8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TMT3000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3935244"/>
                  </a:ext>
                </a:extLst>
              </a:tr>
            </a:tbl>
          </a:graphicData>
        </a:graphic>
      </p:graphicFrame>
      <p:pic>
        <p:nvPicPr>
          <p:cNvPr id="4" name="Hình ảnh 3">
            <a:extLst>
              <a:ext uri="{FF2B5EF4-FFF2-40B4-BE49-F238E27FC236}">
                <a16:creationId xmlns:a16="http://schemas.microsoft.com/office/drawing/2014/main" id="{A390B644-B29D-28A8-54BC-09832BECE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06" y="1738968"/>
            <a:ext cx="1723388" cy="3160994"/>
          </a:xfrm>
          <a:prstGeom prst="rect">
            <a:avLst/>
          </a:prstGeom>
        </p:spPr>
      </p:pic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03DE7C1C-67C2-9607-83E8-2D530C0842DF}"/>
              </a:ext>
            </a:extLst>
          </p:cNvPr>
          <p:cNvCxnSpPr>
            <a:cxnSpLocks/>
          </p:cNvCxnSpPr>
          <p:nvPr/>
        </p:nvCxnSpPr>
        <p:spPr>
          <a:xfrm>
            <a:off x="2590252" y="1872693"/>
            <a:ext cx="0" cy="28564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2896C1DE-BC96-1C8F-60D4-816E64FC4F7F}"/>
              </a:ext>
            </a:extLst>
          </p:cNvPr>
          <p:cNvCxnSpPr>
            <a:cxnSpLocks/>
          </p:cNvCxnSpPr>
          <p:nvPr/>
        </p:nvCxnSpPr>
        <p:spPr>
          <a:xfrm>
            <a:off x="2926828" y="4976774"/>
            <a:ext cx="10421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E14FEDD-C508-1BD7-4C61-EF348921C597}"/>
              </a:ext>
            </a:extLst>
          </p:cNvPr>
          <p:cNvSpPr txBox="1"/>
          <p:nvPr/>
        </p:nvSpPr>
        <p:spPr>
          <a:xfrm>
            <a:off x="2287315" y="3134799"/>
            <a:ext cx="34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BD1773B-BA9A-8548-9077-E76D1D9C1F19}"/>
              </a:ext>
            </a:extLst>
          </p:cNvPr>
          <p:cNvSpPr txBox="1"/>
          <p:nvPr/>
        </p:nvSpPr>
        <p:spPr>
          <a:xfrm>
            <a:off x="3256353" y="4899963"/>
            <a:ext cx="34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</a:t>
            </a:r>
          </a:p>
        </p:txBody>
      </p:sp>
      <p:sp>
        <p:nvSpPr>
          <p:cNvPr id="11" name="Rectangle 53">
            <a:extLst>
              <a:ext uri="{FF2B5EF4-FFF2-40B4-BE49-F238E27FC236}">
                <a16:creationId xmlns:a16="http://schemas.microsoft.com/office/drawing/2014/main" id="{2BD51DFD-2A11-9B7D-DC2F-8A2E9E05D361}"/>
              </a:ext>
            </a:extLst>
          </p:cNvPr>
          <p:cNvSpPr/>
          <p:nvPr/>
        </p:nvSpPr>
        <p:spPr>
          <a:xfrm>
            <a:off x="118139" y="944378"/>
            <a:ext cx="43666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TANK</a:t>
            </a:r>
            <a:endParaRPr lang="vi-VN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8B5785-1E0D-26FF-00D8-0C73CF88A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9485088"/>
            <a:ext cx="3829050" cy="104775"/>
          </a:xfrm>
          <a:prstGeom prst="rect">
            <a:avLst/>
          </a:prstGeom>
        </p:spPr>
      </p:pic>
      <p:pic>
        <p:nvPicPr>
          <p:cNvPr id="15" name="Hình ảnh 4">
            <a:extLst>
              <a:ext uri="{FF2B5EF4-FFF2-40B4-BE49-F238E27FC236}">
                <a16:creationId xmlns:a16="http://schemas.microsoft.com/office/drawing/2014/main" id="{423899D7-B34D-A7AB-2E0F-D80DA8DD25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8" y="42013"/>
            <a:ext cx="681323" cy="6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8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D5D9E0-1E42-4025-F667-5EAB1CB3A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502"/>
            <a:ext cx="6858000" cy="5733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3B4EF2-132D-AA74-B1CE-636B3E39CEC7}"/>
              </a:ext>
            </a:extLst>
          </p:cNvPr>
          <p:cNvSpPr txBox="1"/>
          <p:nvPr/>
        </p:nvSpPr>
        <p:spPr>
          <a:xfrm>
            <a:off x="912496" y="8424332"/>
            <a:ext cx="535283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BAOLA PRODUCTION PROMOTION &amp; TECHNOLOGIES INC.,</a:t>
            </a:r>
          </a:p>
          <a:p>
            <a:r>
              <a:rPr lang="en-US" sz="1200" dirty="0"/>
              <a:t>Address: 2035B </a:t>
            </a:r>
            <a:r>
              <a:rPr lang="en-US" sz="1200" dirty="0" err="1"/>
              <a:t>av.Victoria</a:t>
            </a:r>
            <a:r>
              <a:rPr lang="en-US" sz="1200" dirty="0"/>
              <a:t> Saint-Lambert (Québec),J4S1H1, Canada</a:t>
            </a:r>
          </a:p>
          <a:p>
            <a:r>
              <a:rPr lang="en-US" sz="1200" dirty="0"/>
              <a:t>Website : </a:t>
            </a:r>
            <a:r>
              <a:rPr lang="en-US" sz="1200" dirty="0">
                <a:hlinkClick r:id="rId3"/>
              </a:rPr>
              <a:t>www.baolaco.net</a:t>
            </a:r>
            <a:endParaRPr lang="en-US" sz="1200" dirty="0"/>
          </a:p>
          <a:p>
            <a:r>
              <a:rPr lang="en-US" sz="1200" dirty="0"/>
              <a:t>Email : infor@baolaco.net</a:t>
            </a:r>
          </a:p>
        </p:txBody>
      </p:sp>
      <p:pic>
        <p:nvPicPr>
          <p:cNvPr id="2" name="Picture 1" descr="A logo with text and colorful circles&#10;&#10;AI-generated content may be incorrect.">
            <a:extLst>
              <a:ext uri="{FF2B5EF4-FFF2-40B4-BE49-F238E27FC236}">
                <a16:creationId xmlns:a16="http://schemas.microsoft.com/office/drawing/2014/main" id="{E54A6B2F-8A2C-B6FB-AAEB-A1D60A10E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22" y="1048519"/>
            <a:ext cx="3569785" cy="41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20114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6195</TotalTime>
  <Words>989</Words>
  <Application>Microsoft Office PowerPoint</Application>
  <PresentationFormat>A4 Paper (210x297 mm)</PresentationFormat>
  <Paragraphs>549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 (Body)</vt:lpstr>
      <vt:lpstr>Arial</vt:lpstr>
      <vt:lpstr>Arial Black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Nghia Phan</dc:creator>
  <cp:lastModifiedBy>Nghia Phan</cp:lastModifiedBy>
  <cp:revision>392</cp:revision>
  <cp:lastPrinted>2021-02-22T06:36:14Z</cp:lastPrinted>
  <dcterms:created xsi:type="dcterms:W3CDTF">2020-08-17T14:04:20Z</dcterms:created>
  <dcterms:modified xsi:type="dcterms:W3CDTF">2025-08-16T09:03:25Z</dcterms:modified>
</cp:coreProperties>
</file>